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16" r:id="rId2"/>
  </p:sldMasterIdLst>
  <p:notesMasterIdLst>
    <p:notesMasterId r:id="rId40"/>
  </p:notesMasterIdLst>
  <p:handoutMasterIdLst>
    <p:handoutMasterId r:id="rId41"/>
  </p:handoutMasterIdLst>
  <p:sldIdLst>
    <p:sldId id="304" r:id="rId3"/>
    <p:sldId id="316" r:id="rId4"/>
    <p:sldId id="317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1829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2921D-351D-40E7-A793-D1790A82F42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AB220-9C55-46C1-9487-B6AAA788B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7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F1D81-4EE5-4E39-B6F1-8885B9595BAC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33C84-2CFA-4DD2-89FC-3019C6957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7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6A50-2970-4D2B-BBFE-15D12F89CB5A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499C3-B385-48FC-A3DC-771F5EFAE80F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0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285E-6CE2-4AB7-8B62-DB38C6BD6E0F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3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1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2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342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25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71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972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1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3E16-A3BD-4F48-B288-33F824B1929E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0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12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46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21234-7A09-4074-A921-CB27B7EA6D46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30C46-F36C-452F-AF09-3054BF99695F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E09F5-19E9-4ECA-A848-F4BFC063EE6D}" type="datetime1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2CC4-4CC8-4D06-8A49-96470D9243A3}" type="datetime1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9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CA07F-999E-4F0E-83A1-A82334BEE0B3}" type="datetime1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79E99-EE21-493D-8594-A240AFAA2AFB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3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11D7-1538-469E-8B2F-356BB9CB12F0}" type="datetime1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0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931E-195D-4B26-80FE-29169D29C9C8}" type="datetime1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A3A5-6838-4BA8-BE42-EBE612759A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4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587A8-F8F9-4D1B-8590-73C6B1CDD1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D66F-13DF-4EFD-B25A-A7BD4E92C0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8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cdn.searchenginejournal.com/wp-content/uploads/2014/09/shutterstock_193239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10" y="-161875"/>
            <a:ext cx="2378526" cy="25767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18228" y="-717085"/>
            <a:ext cx="9423294" cy="7436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1797" y="2688288"/>
            <a:ext cx="6575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/>
              <a:t>О </a:t>
            </a:r>
            <a:r>
              <a:rPr lang="ru-RU" sz="2000" dirty="0" smtClean="0"/>
              <a:t>взаимодействии МЦК-ЧЭМК Минобразования Чувашии </a:t>
            </a:r>
          </a:p>
          <a:p>
            <a:pPr algn="r"/>
            <a:r>
              <a:rPr lang="ru-RU" sz="2000" dirty="0" smtClean="0"/>
              <a:t>с предприятиями Чувашской Республики</a:t>
            </a:r>
            <a:endParaRPr lang="ru-RU" sz="2000" b="1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7" name="Picture 3" descr="\\emk\teachers\Проекты\МЦК\Бренд МЦК\Логотипы\Лого_без_надписи_малый_прозрачность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55" y="506806"/>
            <a:ext cx="1390907" cy="150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317" y="5661248"/>
            <a:ext cx="7406052" cy="3617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prstClr val="white"/>
                </a:solidFill>
              </a:rPr>
              <a:t>И.Л. Поликарпов, </a:t>
            </a:r>
            <a:r>
              <a:rPr lang="ru-RU" dirty="0" smtClean="0">
                <a:solidFill>
                  <a:prstClr val="white"/>
                </a:solidFill>
              </a:rPr>
              <a:t>МЦК-ЧЭМК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Лаборатория микропроцессорной техники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10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215133"/>
            <a:ext cx="8478713" cy="12192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2483799"/>
            <a:ext cx="8478713" cy="19836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9" y="4725144"/>
            <a:ext cx="8252380" cy="10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Промышленная робототехника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47370"/>
              </p:ext>
            </p:extLst>
          </p:nvPr>
        </p:nvGraphicFramePr>
        <p:xfrm>
          <a:off x="395536" y="1268761"/>
          <a:ext cx="819025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3293708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промышленные роботы на базе манипулятора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Kuka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Agilus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Роботизированный комплекс визуальной диагностики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Fanuc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сварочный робот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DAIchen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периферийное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\\emk.ru\teachers\Фотогалерея\2021 год\WSR\Площадки\IMG_98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67" y="3789040"/>
            <a:ext cx="4031940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emk.ru\teachers\Фотогалерея\2021 год\WSR\Площадки\IMG_9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049941" cy="269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emk.ru\teachers\Фотогалерея\2021 год\WSR\Площадки\IMG_98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825" y="3789040"/>
            <a:ext cx="3959424" cy="265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6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079" y="154739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Токарные  работы на станках с ЧПУ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70142"/>
              </p:ext>
            </p:extLst>
          </p:nvPr>
        </p:nvGraphicFramePr>
        <p:xfrm>
          <a:off x="395536" y="1268761"/>
          <a:ext cx="8190252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 учебного оборудования «Координатная измерительная машина (КИМ) с ЧПУ и системой технического зрения», Токарные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станки с ЧПУ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DMG, 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Токарный станок с ЧПУ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HAAS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чемпионатов, Выпуск реальной продукции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3" name="Picture 3" descr="\\emk.ru\teachers\Фотогалерея\2021 год\WSR\Площадки\IMG_9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44" y="3500789"/>
            <a:ext cx="4108045" cy="28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emk.ru\teachers\Фотогалерея\2011 год\2011-03-10 - Фото для альбома о колледже\FIL_6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3" y="3500789"/>
            <a:ext cx="4355569" cy="289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\\emk.ru\teachers\Фотогалерея\2011 год\2011-03-10 - Фото для альбома о колледже\FIL_64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48" y="4725144"/>
            <a:ext cx="2506486" cy="17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Фрезерные работы на станках с ЧПУ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99386"/>
              </p:ext>
            </p:extLst>
          </p:nvPr>
        </p:nvGraphicFramePr>
        <p:xfrm>
          <a:off x="395536" y="1268761"/>
          <a:ext cx="81902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Фрезерные</a:t>
                      </a:r>
                      <a:r>
                        <a:rPr lang="ru-RU" baseline="0" dirty="0" smtClean="0"/>
                        <a:t> станки с ЧПУ </a:t>
                      </a:r>
                      <a:r>
                        <a:rPr lang="en-US" baseline="0" dirty="0" smtClean="0"/>
                        <a:t>DMG, </a:t>
                      </a:r>
                      <a:r>
                        <a:rPr lang="ru-RU" baseline="0" dirty="0" smtClean="0"/>
                        <a:t>Фрезерный станок </a:t>
                      </a:r>
                      <a:r>
                        <a:rPr lang="en-US" baseline="0" dirty="0" smtClean="0"/>
                        <a:t>HAAS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чемпионатов, Выпуск реальной продукции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\\emk.ru\teachers\Фотогалерея\2011 год\2011-03-10 - Фото для альбома о колледже\FIL_6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3" y="3212976"/>
            <a:ext cx="4033109" cy="28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emk.ru\teachers\Фотогалерея\2020 год\2020-10-30 Открытие мастерских\IMG_7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79874"/>
            <a:ext cx="4355975" cy="290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65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Мастерская токарная и фрезерная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66414"/>
              </p:ext>
            </p:extLst>
          </p:nvPr>
        </p:nvGraphicFramePr>
        <p:xfrm>
          <a:off x="395536" y="1268761"/>
          <a:ext cx="81902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Токарные</a:t>
                      </a:r>
                      <a:r>
                        <a:rPr lang="ru-RU" baseline="0" dirty="0" smtClean="0"/>
                        <a:t>, фрезерные станки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чемпионатов, Выпуск реальной продукции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7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Лаборатория основ метрологии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044951"/>
              </p:ext>
            </p:extLst>
          </p:nvPr>
        </p:nvGraphicFramePr>
        <p:xfrm>
          <a:off x="395536" y="1268761"/>
          <a:ext cx="8190252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/>
                <a:gridCol w="2069572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Учебно-лабораторный набор «Технические измерения в машиностроении. Линейно-угловые параметры деталей и узлов», (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Штангенциркуль ШЦ-I-150-0,05,Микрометр гладкий МК25 Микрометр рычажный МР25 Скоба рычажная СР-25 Призма поверочная и разметочная (учебная) П1-2-2 Набор проволочек для измерения резьбы Стойка универсальная 15СТ-М Штатив Ш-IIН Линейка синусная 100 мм (учебная) Набор образцов шероховатости (точение) Калибр-пробка гладкий Калибр-пробка конусный Калибр-пробка резьбовой Калибр-скоба гладкий Калибр-скоба регулируемый Деталь типа «Вал» Деталь типа «Втулка» Набор концевых плоскопараллельных мер длины КМД № 2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 Прибор для проверки деталей на биение в центрах ПБ-250)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27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780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bg1"/>
                </a:solidFill>
              </a:rPr>
              <a:t>Полимеханика</a:t>
            </a:r>
            <a:r>
              <a:rPr lang="ru-RU" sz="2000" dirty="0" smtClean="0">
                <a:solidFill>
                  <a:schemeClr val="bg1"/>
                </a:solidFill>
              </a:rPr>
              <a:t> и автоматизация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361713"/>
              </p:ext>
            </p:extLst>
          </p:nvPr>
        </p:nvGraphicFramePr>
        <p:xfrm>
          <a:off x="395536" y="1268761"/>
          <a:ext cx="819025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Стенды</a:t>
                      </a:r>
                      <a:r>
                        <a:rPr lang="ru-RU" baseline="0" dirty="0" smtClean="0"/>
                        <a:t> гидравлики, пневматики, Слесарное оборудование,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6" name="Picture 2" descr="\\emk.ru\teachers\Фотогалерея\2020 год\2020-10-30 Открытие мастерских\IMG_05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2438506"/>
            <a:ext cx="8532440" cy="216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Сварочные технологии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443238"/>
              </p:ext>
            </p:extLst>
          </p:nvPr>
        </p:nvGraphicFramePr>
        <p:xfrm>
          <a:off x="395536" y="1268761"/>
          <a:ext cx="81902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Сварочное оборудование фирмы </a:t>
                      </a:r>
                      <a:r>
                        <a:rPr lang="en-US" dirty="0" smtClean="0"/>
                        <a:t>KIT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сварочное оборудование фирмы </a:t>
                      </a:r>
                      <a:r>
                        <a:rPr lang="en-US" baseline="0" dirty="0" smtClean="0"/>
                        <a:t>KEMPPI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чемпионатов, Выпуск реальной продукции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\\emk.ru\teachers\Фотогалерея\2020 год\3-ий корпус\2020-09-25 Лаборатория сварки\AtdCgxOHk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92678"/>
            <a:ext cx="4309591" cy="326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5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Дефектоскопия 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12471"/>
              </p:ext>
            </p:extLst>
          </p:nvPr>
        </p:nvGraphicFramePr>
        <p:xfrm>
          <a:off x="395536" y="1268761"/>
          <a:ext cx="819025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632"/>
                <a:gridCol w="2501620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 (экспертный комплект), ВИК (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Транснефть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jProbe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PX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видеоскоп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управляемым зондом 6мм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Hyperion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длиной 2 м с функцией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измерения,контроля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Измеритель шероховатости TR200 ,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SaluTron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толщиномер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покрытий на магнитных и немагнитных проводящих основаниях,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Константа АЦ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механический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адгезиметр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Ультразвуковой дефектоскоп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Phasor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XS 16/16 с комплектом фазированных и классических датчиков, Ультразвуковой дефектоскоп УСД-50 IPS 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Ультразвуковой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толщиномер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А1210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Ультразвуковой твердомер ТКМ-459С,</a:t>
                      </a:r>
                      <a:r>
                        <a:rPr lang="ru-R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Динамический твердомер ТКМ-359С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Твердомер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Equotip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550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Portable Rockwell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датчикоми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Leeb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D,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Equotip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UCI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Комплект классических российских классических преобразователей для УЗК , Стационарная система магнитопорошкового контроля Ferroflux-400 , Электромагнит КРОПУС РМ 5, Магнитометр МФ-24ФМ, Люксметр + УФ-Радиометр "ТКА-ПКМ"(06) ,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Labino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Compact UV PH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135 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Midlight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ультрафиолетовый осветитель ,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 контрольных и испытательных образцов 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совместное создание центра дефектоскопии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84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Дефектоскопия 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19</a:t>
            </a:fld>
            <a:endParaRPr lang="ru-RU"/>
          </a:p>
        </p:txBody>
      </p:sp>
      <p:pic>
        <p:nvPicPr>
          <p:cNvPr id="7170" name="Picture 2" descr="\\emk.ru\teachers\Фотогалерея\2021 год\3 корпус\2021-04-23 Олимпиада профмастерства\20210422_084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6" y="1340768"/>
            <a:ext cx="4355976" cy="24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3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704" y="20762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496944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340768"/>
            <a:ext cx="6048672" cy="936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Проблемы взаимодействия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2783144"/>
            <a:ext cx="6048672" cy="664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Ориентация молодежи на работу на предприятиях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31639" y="3861048"/>
            <a:ext cx="604867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Закрепление студентов на предприятиях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31639" y="4941168"/>
            <a:ext cx="604867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носит «разовый характер»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Лабораторный химический анализ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1407"/>
              </p:ext>
            </p:extLst>
          </p:nvPr>
        </p:nvGraphicFramePr>
        <p:xfrm>
          <a:off x="395536" y="1268760"/>
          <a:ext cx="8190252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4616"/>
                <a:gridCol w="2645636"/>
              </a:tblGrid>
              <a:tr h="5533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Спектрофотометр ПЭ-5400ВИ (315 ... 1000 </a:t>
                      </a:r>
                      <a:r>
                        <a:rPr lang="ru-RU" sz="1200" dirty="0" err="1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нм</a:t>
                      </a: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4 </a:t>
                      </a:r>
                      <a:r>
                        <a:rPr lang="ru-RU" sz="1200" dirty="0" err="1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нм</a:t>
                      </a:r>
                      <a:r>
                        <a:rPr lang="ru-RU" sz="1200" dirty="0">
                          <a:solidFill>
                            <a:srgbClr val="00000A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однолучевая)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470325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Шкаф лабораторный вытяжной ШВ-УК-2Кг, Сушильный шкаф UT 4620, Весы электронные аналитические OHAUS PA 214С , Весы лабораторные электронные  ВМ 2202, Спектрофотометр  ПЭ-5300В с программным обеспечением,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Аквадистиллятор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АДЭА 4 СЗМО, Мешалка магнитная без подогрева ММ-01, Рефрактометр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ИРФ-454Б2М, рН-метр/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иономер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"Эксперт-001-3(0,1),«Рефрактометр ИРФ 454Б2М, Печь муфельная LOIP LF 5/11-V1, Спектрофотометр ПЭ-5400ВИ (315 ... 1000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4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однолучевая), Фотометр КФК-3-01 , Мешалка магнитная ММ-01 , Кондуктометр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Мультитест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КСЛ-101, Панель электрическая (песчаная баня) LOIP LH-403 , Термостат ВИС-Т-01 , Экспресс-анализатор консистенции ЭАК-2М , Вискозиметр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капил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, Термометр ТИН 10 № 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134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Лабораторный химический анализ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21</a:t>
            </a:fld>
            <a:endParaRPr lang="ru-RU"/>
          </a:p>
        </p:txBody>
      </p:sp>
      <p:pic>
        <p:nvPicPr>
          <p:cNvPr id="3074" name="Picture 2" descr="\\emk.ru\teachers\Фотогалерея\2021 год\WSR\Площадки\IMG_9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8230487" cy="548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Обслуживание биомедицинской аппаратуры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547910"/>
              </p:ext>
            </p:extLst>
          </p:nvPr>
        </p:nvGraphicFramePr>
        <p:xfrm>
          <a:off x="395536" y="1268761"/>
          <a:ext cx="819025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  <a:gridCol w="1997564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Стенд "Принципы построения приборов для медицинских и биологических измерений" ,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Лаборатория «Обслуживание и ремонт магнитно-резонансных томографов»,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Анализатор гематологический ХР-300 с , Анализатор автоматический биохимический MIURA с , Аппарат ультразвуковой диагностический, модели S30,, Аппарат ультразвуковой диагностический, Аппарат УВЧ-терапии, Аппарат коротковолновой терапии, Лампа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Osram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HBO, Ультрафиолетовый облучатель ОУФд-01 ,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Пульсотахометр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Beurer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PM26, Тонометр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Омрон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М2, Электронный термометр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Омрон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MC-341-RU,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7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014423"/>
            <a:ext cx="3672408" cy="207720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Обслуживание биомедицинской аппаратуры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23</a:t>
            </a:fld>
            <a:endParaRPr lang="ru-RU"/>
          </a:p>
        </p:txBody>
      </p:sp>
      <p:pic>
        <p:nvPicPr>
          <p:cNvPr id="10" name="Picture 2" descr="H:\Файлы\Преподавателям\презентация медтехника\томограф.jpg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6715"/>
            <a:ext cx="4464496" cy="3400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vector-best.kiev.ua/images/miura-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13375"/>
            <a:ext cx="4680520" cy="3167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Файлы\Преподавателям\презентация медтехника\S20Pr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3091631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Компьютерные технологии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322825"/>
              </p:ext>
            </p:extLst>
          </p:nvPr>
        </p:nvGraphicFramePr>
        <p:xfrm>
          <a:off x="395536" y="1268761"/>
          <a:ext cx="819025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  <a:gridCol w="300567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Компьютеры, программное </a:t>
                      </a:r>
                      <a:r>
                        <a:rPr lang="ru-RU" dirty="0" err="1" smtClean="0"/>
                        <a:t>орбеспечение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\\emk.ru\teachers\Фотогалерея\2021 год\WSR\Площадки\IMG_99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02" y="2708920"/>
            <a:ext cx="4056543" cy="2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emk.ru\teachers\Фотогалерея\2020 год\2020-06 Демонстрационные экзамены\IMG_49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056543" cy="2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0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Информационные кабельные сети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941946"/>
              </p:ext>
            </p:extLst>
          </p:nvPr>
        </p:nvGraphicFramePr>
        <p:xfrm>
          <a:off x="395536" y="1268761"/>
          <a:ext cx="819025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Сварочные аппараты для оптических кабелей, Монтажное оборудование, измерительное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Информационная безопасность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55338"/>
              </p:ext>
            </p:extLst>
          </p:nvPr>
        </p:nvGraphicFramePr>
        <p:xfrm>
          <a:off x="251520" y="1268761"/>
          <a:ext cx="8334268" cy="3263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1934"/>
                <a:gridCol w="2472334"/>
              </a:tblGrid>
              <a:tr h="342333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2898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«Сигурд-М19» (автоматизированная система оценки защищенности технических средств от утечки информации по каналу ПЭМИН), «Тритон» (анализатор спектра цифровой интегрирующий) , «Шорох-2МИ» (генератор-усилитель), «Шорох-2Мик» (акустическая колонка), «Шорох-5Л» (система  защиты акустической речевой информации) ,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Многофункциональное поисковое устройство «ST 034», Контрольное устройство 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 03.ТЕ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 , Фонарь инфракрасный Pulsar-940, Радиостанция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Kenwood TK-F8 Dual Band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57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Слесарная мастерская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847767"/>
              </p:ext>
            </p:extLst>
          </p:nvPr>
        </p:nvGraphicFramePr>
        <p:xfrm>
          <a:off x="395536" y="1268761"/>
          <a:ext cx="819025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Верстаки, ручной инструмент, набор</a:t>
                      </a:r>
                      <a:r>
                        <a:rPr lang="ru-RU" baseline="0" dirty="0" smtClean="0"/>
                        <a:t> электрических инструментов </a:t>
                      </a:r>
                      <a:r>
                        <a:rPr lang="en-US" baseline="0" dirty="0" smtClean="0"/>
                        <a:t>BOSH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6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Лаборатория материаловедения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021122"/>
              </p:ext>
            </p:extLst>
          </p:nvPr>
        </p:nvGraphicFramePr>
        <p:xfrm>
          <a:off x="395536" y="1268761"/>
          <a:ext cx="819025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789652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Универсальная настольная испытательная машина, 20кH с блоком визуализации и связи с ПК , Комплект универсального измерительного инструмента , Набор образцов мер твердости , Набор микрошлифов , Металлографический микроскоп с цифровой камерой , Печь муфельная  с программ. Ступенчатым терморегулятором, Набор слесарного инструмента, Компьютеризированная   лабораторная   установка   «Исследование  проводниковых  материалов» , Компьютеризированная   лабораторная   установка   «Исследование 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магнитомягких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материалов» , Компьютеризированная   лабораторная   установка   «Исследование  сегнетоэлектриков», Компьютеризированная   лабораторная   установка   «Исследование  линейных  диэлектриков» , Компьютеризированная   лабораторная   установка  « Исследование полупроводниковых структур методом вольт-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фарадных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характеристик» , Компьютеризированная   лабораторная   установка   «Исследование  полупроводников методом эффекта Холла» 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2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1"/>
          <a:stretch/>
        </p:blipFill>
        <p:spPr>
          <a:xfrm>
            <a:off x="0" y="4086478"/>
            <a:ext cx="9144000" cy="22430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50" y="404665"/>
            <a:ext cx="1640520" cy="3098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865" y="345161"/>
            <a:ext cx="404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Лаборатория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материаловедения</a:t>
            </a:r>
          </a:p>
        </p:txBody>
      </p:sp>
      <p:pic>
        <p:nvPicPr>
          <p:cNvPr id="7170" name="Picture 2" descr="\\Emk.ru\teachers\Фотогалерея\Лаборатории МЦК\Фото 07,02,2017\DSC_09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85" y="1628800"/>
            <a:ext cx="29907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\\Emk.ru\teachers\Фотогалерея\Лаборатории МЦК\Фото 07,02,2017\DSC_0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83" y="1628800"/>
            <a:ext cx="299076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98220" y="715343"/>
            <a:ext cx="53696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Комплект оборудования для работы с материалами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Набор компьютеризированных лабораторных установок для изучения материалов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100" dirty="0"/>
              <a:t>Автоматизированное рабочее место преподавателя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050474"/>
            <a:ext cx="9144000" cy="72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3474" y="6293524"/>
            <a:ext cx="9144000" cy="72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5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704" y="20762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496944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3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340768"/>
            <a:ext cx="60486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Решение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2564904"/>
            <a:ext cx="6048672" cy="664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предприятий в </a:t>
            </a:r>
            <a:r>
              <a:rPr lang="ru-RU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dirty="0" smtClean="0">
                <a:solidFill>
                  <a:schemeClr val="tx1"/>
                </a:solidFill>
              </a:rPr>
              <a:t> работе со школьниками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38" y="3573016"/>
            <a:ext cx="604867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Экскурсии на предприятия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37" y="4653136"/>
            <a:ext cx="604867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 студентов по гибкому графику во внеурочное время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36" y="5733256"/>
            <a:ext cx="604867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Совместные проекты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Лаборатория гидравлики и пневматики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30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861189"/>
              </p:ext>
            </p:extLst>
          </p:nvPr>
        </p:nvGraphicFramePr>
        <p:xfrm>
          <a:off x="395536" y="1268761"/>
          <a:ext cx="819025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789652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Стенды гидравлики и пневматики, Комплект пневматических элементов 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Комплект гидравлических элементов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30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Лаборатория </a:t>
            </a:r>
            <a:r>
              <a:rPr lang="ru-RU" sz="2000" dirty="0" err="1" smtClean="0">
                <a:solidFill>
                  <a:schemeClr val="bg1"/>
                </a:solidFill>
              </a:rPr>
              <a:t>техизмерений</a:t>
            </a:r>
            <a:r>
              <a:rPr lang="ru-RU" sz="2000" dirty="0" smtClean="0">
                <a:solidFill>
                  <a:schemeClr val="bg1"/>
                </a:solidFill>
              </a:rPr>
              <a:t> и КИП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31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479118"/>
              </p:ext>
            </p:extLst>
          </p:nvPr>
        </p:nvGraphicFramePr>
        <p:xfrm>
          <a:off x="395536" y="1268761"/>
          <a:ext cx="819025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789652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Однофазный источник питания, Блок питания, Электронагреватель, Блок испытания датчика давления, Блок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мультиметров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Ваттметр, Блок миллиамперметров, Измеритель RLC , Набор датчиков температуры, Осциллограф, Магазин сопротивлений, Тахометр, Блок резисторов, Блок элементов измерительных цепей, Блок генераторов напряжений, Блок датчиков скорости вращения, Блок измерительных трансформаторов, Набор аксессуаров , Учебный стенд "Измерительные приборы  давления, расхода, температуры«, Настольный учебный комплект "Промышленные датчики"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r>
                        <a:rPr lang="ru-RU" dirty="0" smtClean="0"/>
                        <a:t>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50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50" y="404665"/>
            <a:ext cx="1640520" cy="3098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7396" y="437025"/>
            <a:ext cx="6513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Лаборатория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К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онтрольно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-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измерительных 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latin typeface="Mech" pitchFamily="50" charset="0"/>
            </a:endParaRP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приборов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и автоматики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751" y="1676709"/>
            <a:ext cx="6233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200" dirty="0" smtClean="0"/>
              <a:t>Комплект </a:t>
            </a:r>
            <a:r>
              <a:rPr lang="ru-RU" sz="1200" dirty="0"/>
              <a:t>учебного оборудования </a:t>
            </a:r>
            <a:r>
              <a:rPr lang="ru-RU" sz="1200" dirty="0" smtClean="0"/>
              <a:t>«Измерительные </a:t>
            </a:r>
            <a:r>
              <a:rPr lang="ru-RU" sz="1200" dirty="0"/>
              <a:t>приборы давления, расхода, </a:t>
            </a:r>
            <a:r>
              <a:rPr lang="ru-RU" sz="1200" dirty="0" smtClean="0"/>
              <a:t>температуры»</a:t>
            </a:r>
            <a:endParaRPr lang="ru-RU" sz="1200" dirty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Комплект учебного </a:t>
            </a:r>
            <a:r>
              <a:rPr lang="ru-RU" sz="1200" dirty="0" smtClean="0"/>
              <a:t>оборудования</a:t>
            </a:r>
            <a:r>
              <a:rPr lang="en-US" sz="1200" dirty="0" smtClean="0"/>
              <a:t> </a:t>
            </a:r>
            <a:r>
              <a:rPr lang="ru-RU" sz="1200" dirty="0" smtClean="0"/>
              <a:t>и </a:t>
            </a:r>
            <a:r>
              <a:rPr lang="ru-RU" sz="1200" dirty="0"/>
              <a:t>п</a:t>
            </a:r>
            <a:r>
              <a:rPr lang="ru-RU" sz="1200" dirty="0" smtClean="0"/>
              <a:t>ромышленные </a:t>
            </a:r>
            <a:r>
              <a:rPr lang="ru-RU" sz="1200" dirty="0"/>
              <a:t>датчики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26" y="3429000"/>
            <a:ext cx="9144000" cy="72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5157192"/>
            <a:ext cx="9144000" cy="72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Emk.ru\teachers\Фотогалерея\Лаборатории МЦК\Фото 07,02,2017\DSC_0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96" y="2781248"/>
            <a:ext cx="3987692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Emk.ru\teachers\Фотогалерея\Лаборатории МЦК\Фото 07,02,2017\DSC_0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56" y="2781248"/>
            <a:ext cx="3987693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27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Лаборатория автоматизации технологических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процессов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33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26081"/>
              </p:ext>
            </p:extLst>
          </p:nvPr>
        </p:nvGraphicFramePr>
        <p:xfrm>
          <a:off x="395536" y="1268761"/>
          <a:ext cx="819025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789652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Стационарный лабораторный стенд, Набор измерительных приборов и оборудования стенда,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Набор экспериментальных сменных панелей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Набор экспериментальных сменных панелей по теме "Управление асинхронным двигателем, Набор физических объектов управления, Набор виртуальных объектов управления, Набор оборудования "Основы автоматического управления,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Лабораторный учебный комплекс «Система технического зрения для неразрушающего контроля»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1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9120"/>
            <a:ext cx="9144000" cy="18753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648072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350" y="404665"/>
            <a:ext cx="1640520" cy="3098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458" y="332656"/>
            <a:ext cx="7045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Лаборатория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ech" pitchFamily="50" charset="0"/>
              </a:rPr>
              <a:t>автоматизации технологических процессов</a:t>
            </a:r>
          </a:p>
        </p:txBody>
      </p:sp>
      <p:pic>
        <p:nvPicPr>
          <p:cNvPr id="2050" name="Picture 2" descr="\\Delta.emk.ru\photos$\PUBLIC\Лаборатории МЦК\Фото 07,02,2017\DSC_0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1" y="1462510"/>
            <a:ext cx="3719868" cy="268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Delta.emk.ru\photos$\PUBLIC\Лаборатории МЦК\Фото 07,02,2017\DSC_09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52" y="1463480"/>
            <a:ext cx="3718523" cy="26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8814" y="83671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Лабораторные стенды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1200" dirty="0"/>
              <a:t>Набор физических объектов управления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473116"/>
            <a:ext cx="9144000" cy="72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3474" y="6348460"/>
            <a:ext cx="9144000" cy="720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Лаборатория Электротехники и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основы электроники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35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2519"/>
              </p:ext>
            </p:extLst>
          </p:nvPr>
        </p:nvGraphicFramePr>
        <p:xfrm>
          <a:off x="467544" y="1268761"/>
          <a:ext cx="811824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743"/>
                <a:gridCol w="2265501"/>
              </a:tblGrid>
              <a:tr h="334207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470635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Комплект учебно-лабораторного оборудования "Электротехника и основы электроники«: </a:t>
                      </a:r>
                      <a:r>
                        <a:rPr lang="x-none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«Автотрансформатор»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Модуль «Функциональный генератор» , Модуль «Измеритель мощности» , Модуль «Источник питания», Модуль «Измерительные приборы» , Модуль «Измерительные приборы» , Модуль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Мультиметры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, Модуль «Осциллограф» , Модуль «Диоды, резисторы, конденсаторы. Коннектор. Блок ввода-вывода» , Модуль «Реактивные элементы. Нелинейные элементы. Резисторы. Активная нагрузка» , Модуль «Операционный усилитель. Транзисторы» , Модуль «Цифровая техника», Модуль «Трансформатор однофазный» , Модуль «Модуль питания. Преобразователь частоты», Модуль «Активная нагрузка», Модуль силовой/Измерительный , Модуль «Электромашинный агрегат ,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3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36</a:t>
            </a:fld>
            <a:endParaRPr lang="ru-RU"/>
          </a:p>
        </p:txBody>
      </p:sp>
      <p:pic>
        <p:nvPicPr>
          <p:cNvPr id="8194" name="Picture 2" descr="\\emk.ru\teachers\Фотогалерея\2021 год\3 корпус\2021-04-23 Олимпиада профмастерства\20210422_095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183580" cy="485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к сотрудничеству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совместное использование оборудования для решения научно-производственных задач</a:t>
            </a:r>
          </a:p>
          <a:p>
            <a:r>
              <a:rPr lang="ru-RU" dirty="0" smtClean="0"/>
              <a:t>Сотрудничество в подготовке кадров (в качестве педагогических кадров, производственная практика, помощь в расходных материалах </a:t>
            </a:r>
            <a:r>
              <a:rPr lang="ru-RU" smtClean="0"/>
              <a:t>и т.д.)</a:t>
            </a:r>
            <a:endParaRPr lang="ru-RU" dirty="0" smtClean="0"/>
          </a:p>
          <a:p>
            <a:r>
              <a:rPr lang="ru-RU" dirty="0" smtClean="0"/>
              <a:t>Совместные чемпионаты, олимпиады профессионального мастерства.</a:t>
            </a:r>
          </a:p>
          <a:p>
            <a:r>
              <a:rPr lang="ru-RU" dirty="0" smtClean="0"/>
              <a:t>Выпуск реальной продукции в мастерских колледжа для партнеров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704" y="20762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8496944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4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340768"/>
            <a:ext cx="60486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Совместные проекты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2564904"/>
            <a:ext cx="6048672" cy="664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Профессионалитет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31638" y="3573016"/>
            <a:ext cx="604867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учебно-производственного комбината на базе МЦК-ЧЭМК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1637" y="4653136"/>
            <a:ext cx="604867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Участие производственников и управление персонала предприятий в комплектовании кадров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1636" y="5733256"/>
            <a:ext cx="6048673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Подготовка взрослого населения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Промышленная автоматика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32760"/>
              </p:ext>
            </p:extLst>
          </p:nvPr>
        </p:nvGraphicFramePr>
        <p:xfrm>
          <a:off x="395536" y="1268761"/>
          <a:ext cx="81902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Комплект оборудования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Simatic</a:t>
                      </a:r>
                      <a:r>
                        <a:rPr lang="ru-RU" baseline="0" dirty="0" smtClean="0"/>
                        <a:t>, Овен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ru-RU" baseline="0" dirty="0" smtClean="0"/>
                        <a:t>процессор серии 1500, </a:t>
                      </a:r>
                      <a:r>
                        <a:rPr lang="ru-RU" baseline="0" dirty="0" err="1" smtClean="0"/>
                        <a:t>перефирийное</a:t>
                      </a:r>
                      <a:r>
                        <a:rPr lang="ru-RU" baseline="0" dirty="0" smtClean="0"/>
                        <a:t>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\\emk.ru\teachers\Фотогалерея\2021 год\3 корпус\REAskills\IMG_2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924" y="3140968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emk.ru\teachers\Фотогалерея\2019 ГОД\2019-02-26 WSR\WSR-2 день\WSR-3 корпус\WSR-Полигоны\WSR-Промышленная автоматика\DSC_09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3140968"/>
            <a:ext cx="4247964" cy="283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emk.ru\teachers\Фотогалерея\2019 ГОД\2019-02-26 WSR\WSR-1 день\WSR-Полигоны\Промышленная автоматика\DSC_0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69970"/>
            <a:ext cx="2627784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Обслуживание релейной защиты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010500"/>
              </p:ext>
            </p:extLst>
          </p:nvPr>
        </p:nvGraphicFramePr>
        <p:xfrm>
          <a:off x="395536" y="1268761"/>
          <a:ext cx="81902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Ретом</a:t>
                      </a:r>
                      <a:r>
                        <a:rPr lang="ru-RU" dirty="0" smtClean="0"/>
                        <a:t> 21, Терминал ЭКРА, шкаф управления БРЕСЛЕР, Реле ЧЭАЗ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686719" cy="2073780"/>
          </a:xfr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291" y="4890951"/>
            <a:ext cx="2926956" cy="1646413"/>
          </a:xfrm>
          <a:prstGeom prst="rect">
            <a:avLst/>
          </a:prstGeom>
        </p:spPr>
      </p:pic>
      <p:pic>
        <p:nvPicPr>
          <p:cNvPr id="2050" name="Picture 2" descr="\\emk.ru\teachers\Фотогалерея\2019 ГОД\2019-02-26 WSR\WSR-3 день\DSC_0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11" y="2924944"/>
            <a:ext cx="2987824" cy="19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6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Электроника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75759"/>
              </p:ext>
            </p:extLst>
          </p:nvPr>
        </p:nvGraphicFramePr>
        <p:xfrm>
          <a:off x="395536" y="1268761"/>
          <a:ext cx="8190252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2213588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Фрезерно-сверлильный станок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LPKFProtoMat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S63, Система для металлизации отверстий LPKF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ProConduct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Фрезерно-сверлильный станок LPKF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ProtoMat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S103, Установщик компонентов LPKF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ProtoPlace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S,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LCR-метр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Mastech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MS5308 , Цифровой RC-метр для SMD компонентов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Mastech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MS8910, Цифровой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мультиметр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в 1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Mastech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MS8229, Анализатор спектра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Rigol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DSA1030A-TG, Цифровой осциллограф RIGOL DS4014, Универсальный генератор сигналов Универсальный DDS-генератор сигналов RIGOL DG4102, OWON ODP3032 2-х канальный  программируемый лабораторный источник питания БП 0-30В/3Aх2, 5В/3А, Трёхканальная паяльная станция PACE MBT 350ETD/SX/MT , Станция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термовоздушная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PACE ST-325E (фен паяльный) для демонтажа SMD-компонентов с вакуумным инструментом), Ремонтный паяльный комплекс 3 в 1 Quick702,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19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Электроника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8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1"/>
            <a:ext cx="8280920" cy="1819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1" y="3194176"/>
            <a:ext cx="8205436" cy="13907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6" y="4638068"/>
            <a:ext cx="8252380" cy="10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289" y="141106"/>
            <a:ext cx="8640960" cy="64807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endParaRPr lang="ru-RU" sz="2200" b="1" dirty="0" smtClean="0"/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872480"/>
          </a:xfrm>
          <a:prstGeom prst="rect">
            <a:avLst/>
          </a:prstGeom>
          <a:solidFill>
            <a:srgbClr val="DE6522"/>
          </a:solidFill>
          <a:ln w="76200">
            <a:solidFill>
              <a:srgbClr val="DE652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</a:rPr>
              <a:t>Лаборатория микропроцессорной техники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478476" y="264384"/>
            <a:ext cx="3291563" cy="624980"/>
            <a:chOff x="2843808" y="5033185"/>
            <a:chExt cx="5688632" cy="10801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Прямоугольник 5"/>
            <p:cNvSpPr/>
            <p:nvPr/>
          </p:nvSpPr>
          <p:spPr>
            <a:xfrm>
              <a:off x="2843808" y="5033185"/>
              <a:ext cx="5688632" cy="10801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5157192"/>
              <a:ext cx="5154178" cy="832106"/>
            </a:xfrm>
            <a:prstGeom prst="rect">
              <a:avLst/>
            </a:prstGeom>
          </p:spPr>
        </p:pic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A3A5-6838-4BA8-BE42-EBE612759A09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624313"/>
              </p:ext>
            </p:extLst>
          </p:nvPr>
        </p:nvGraphicFramePr>
        <p:xfrm>
          <a:off x="395536" y="1268761"/>
          <a:ext cx="819025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6"/>
                <a:gridCol w="4095126"/>
              </a:tblGrid>
              <a:tr h="17487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Основное оборудование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Возможности</a:t>
                      </a:r>
                      <a:endParaRPr lang="ru-RU" dirty="0"/>
                    </a:p>
                  </a:txBody>
                  <a:tcPr/>
                </a:tc>
              </a:tr>
              <a:tr h="17487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Отладочная плата на базе микроконтроллера ATmega128A , Отладочная плата на базе одноплатного микрокомпьютера с процессором ARM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Cortex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Отладочная плата на базе микроконтроллера STM8, Отладочная плата на базе микроконтроллера STM32, Отладочная плата на базе микроконтроллера MSP430, Отладочная плата на базе ПЛИС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Xilinx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Логический анализатор АКИП в комплектации с ПО и ноутбуком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ASUS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</a:t>
                      </a:r>
                      <a:r>
                        <a:rPr lang="ru-RU" baseline="0" dirty="0" smtClean="0"/>
                        <a:t>, переподготовка и повышение квалификации специалистов, проведение корпоративных чемпионатов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29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1478</TotalTime>
  <Words>1736</Words>
  <Application>Microsoft Office PowerPoint</Application>
  <PresentationFormat>Экран (4:3)</PresentationFormat>
  <Paragraphs>315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экра</dc:title>
  <dc:creator>Данные предоставили: Поликарпов И.Л., Ильин Е.М., Камалутдинова С.М.</dc:creator>
  <cp:keywords>МЦК-ЧЭМК</cp:keywords>
  <cp:lastModifiedBy>Поликарпов Игорь Львович</cp:lastModifiedBy>
  <cp:revision>165</cp:revision>
  <cp:lastPrinted>2018-04-26T06:06:51Z</cp:lastPrinted>
  <dcterms:created xsi:type="dcterms:W3CDTF">2016-12-05T07:23:21Z</dcterms:created>
  <dcterms:modified xsi:type="dcterms:W3CDTF">2023-03-31T07:16:11Z</dcterms:modified>
</cp:coreProperties>
</file>